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65" r:id="rId5"/>
    <p:sldMasterId id="214748366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Author clrIdx="0" id="0" initials="" lastIdx="1" name="Steven Roberts"/>
  <p:cmAuthor clrIdx="1" id="1" initials="" lastIdx="1" name="Jake Heare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1D39F8A-D346-4298-8F2B-76E6E68AB5C0}">
  <a:tblStyle styleId="{91D39F8A-D346-4298-8F2B-76E6E68AB5C0}" styleName="Table_0"/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commentAuthors" Target="commentAuthor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22" Type="http://schemas.openxmlformats.org/officeDocument/2006/relationships/slide" Target="slides/slide15.xml"/><Relationship Id="rId66" Type="http://schemas.openxmlformats.org/officeDocument/2006/relationships/slide" Target="slides/slide59.xml"/><Relationship Id="rId21" Type="http://schemas.openxmlformats.org/officeDocument/2006/relationships/slide" Target="slides/slide14.xml"/><Relationship Id="rId65" Type="http://schemas.openxmlformats.org/officeDocument/2006/relationships/slide" Target="slides/slide5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m authorId="0" idx="1">
    <p:pos x="6000" y="0"/>
    <p:text>WAY too much on a slide</p:text>
  </p:cm>
  <p:cm authorId="1" idx="1">
    <p:pos x="6000" y="100"/>
    <p:text>Those are all individual slides. I've just created an outline here to organize the talk.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Blake Theory, Somewhat similar to findings from David Sticke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Unique reproduction method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9" name="Shape 4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8" name="Shape 41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6" name="Shape 4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7" name="Shape 4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4" name="Shape 4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3" name="Shape 4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6" name="Shape 4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4" name="Shape 5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2" name="Shape 5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9" name="Shape 5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hape 54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5" name="Shape 5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5" name="Shape 5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3" name="Shape 5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9" name="Shape 5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1" name="Shape 5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9" name="Shape 5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5" name="Shape 5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1" name="Shape 6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7" name="Shape 6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3" name="Shape 6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1" name="Shape 6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9" name="Shape 6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37" name="Shape 6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5" name="Shape 6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3" name="Shape 6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Shape 6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1" name="Shape 6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9" name="Shape 6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7" name="Shape 6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5" name="Shape 6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3" name="Shape 6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1" name="Shape 7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Shape 7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09" name="Shape 7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5" name="Shape 7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23" name="Shape 7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1" name="Shape 7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7" name="Shape 7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5" name="Shape 7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51" name="Shape 7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530" name="Shape 530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36" name="Shape 536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37" name="Shape 537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7" name="Shape 52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3.jpg"/><Relationship Id="rId4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9.jpg"/><Relationship Id="rId4" Type="http://schemas.openxmlformats.org/officeDocument/2006/relationships/image" Target="../media/image10.jpg"/><Relationship Id="rId5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Relationship Id="rId4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Relationship Id="rId4" Type="http://schemas.openxmlformats.org/officeDocument/2006/relationships/image" Target="../media/image21.jpg"/><Relationship Id="rId5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jpg"/><Relationship Id="rId4" Type="http://schemas.openxmlformats.org/officeDocument/2006/relationships/image" Target="../media/image35.jpg"/><Relationship Id="rId5" Type="http://schemas.openxmlformats.org/officeDocument/2006/relationships/image" Target="../media/image30.png"/><Relationship Id="rId6" Type="http://schemas.openxmlformats.org/officeDocument/2006/relationships/image" Target="../media/image32.jpg"/><Relationship Id="rId7" Type="http://schemas.openxmlformats.org/officeDocument/2006/relationships/image" Target="../media/image3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Relationship Id="rId6" Type="http://schemas.openxmlformats.org/officeDocument/2006/relationships/image" Target="../media/image41.jpg"/><Relationship Id="rId7" Type="http://schemas.openxmlformats.org/officeDocument/2006/relationships/image" Target="../media/image3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2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0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7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8.jpg"/><Relationship Id="rId4" Type="http://schemas.openxmlformats.org/officeDocument/2006/relationships/image" Target="../media/image5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2.jpg"/><Relationship Id="rId4" Type="http://schemas.openxmlformats.org/officeDocument/2006/relationships/image" Target="../media/image05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7.jpg"/><Relationship Id="rId4" Type="http://schemas.openxmlformats.org/officeDocument/2006/relationships/image" Target="../media/image0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300"/>
              </a:spcAft>
              <a:buNone/>
            </a:pPr>
            <a:r>
              <a:rPr b="1" lang="en" sz="3000">
                <a:solidFill>
                  <a:srgbClr val="333333"/>
                </a:solidFill>
                <a:highlight>
                  <a:srgbClr val="FFFFFF"/>
                </a:highlight>
              </a:rPr>
              <a:t>Response of Olympia oysters</a:t>
            </a:r>
          </a:p>
          <a:p>
            <a:pPr lvl="0" rtl="0">
              <a:spcBef>
                <a:spcPts val="0"/>
              </a:spcBef>
              <a:spcAft>
                <a:spcPts val="1300"/>
              </a:spcAft>
              <a:buNone/>
            </a:pPr>
            <a:r>
              <a:rPr b="1" lang="en" sz="3000">
                <a:solidFill>
                  <a:srgbClr val="333333"/>
                </a:solidFill>
                <a:highlight>
                  <a:srgbClr val="FFFFFF"/>
                </a:highlight>
              </a:rPr>
              <a:t> (</a:t>
            </a:r>
            <a:r>
              <a:rPr b="1" i="1" lang="en" sz="3000">
                <a:solidFill>
                  <a:srgbClr val="333333"/>
                </a:solidFill>
                <a:highlight>
                  <a:srgbClr val="FFFFFF"/>
                </a:highlight>
              </a:rPr>
              <a:t>Ostrea lurida</a:t>
            </a:r>
            <a:r>
              <a:rPr b="1" lang="en" sz="3000">
                <a:solidFill>
                  <a:srgbClr val="333333"/>
                </a:solidFill>
                <a:highlight>
                  <a:srgbClr val="FFFFFF"/>
                </a:highlight>
              </a:rPr>
              <a:t>) to changing environmental conditions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J. Emerson Heare</a:t>
            </a:r>
          </a:p>
        </p:txBody>
      </p:sp>
      <p:sp>
        <p:nvSpPr>
          <p:cNvPr id="56" name="Shape 5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Fractured Population Theory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0" y="1536025"/>
            <a:ext cx="5297399" cy="23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buSzPct val="100000"/>
              <a:buChar char="●"/>
            </a:pPr>
            <a:r>
              <a:rPr lang="en" sz="2400"/>
              <a:t>Populations fractured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" sz="2400"/>
              <a:t>populations less connected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675" y="0"/>
            <a:ext cx="38373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/>
          <p:nvPr/>
        </p:nvSpPr>
        <p:spPr>
          <a:xfrm>
            <a:off x="6335375" y="482425"/>
            <a:ext cx="1908299" cy="4466100"/>
          </a:xfrm>
          <a:prstGeom prst="ellipse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7059000" y="752025"/>
            <a:ext cx="950700" cy="1759499"/>
          </a:xfrm>
          <a:prstGeom prst="ellipse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6761050" y="3036450"/>
            <a:ext cx="553499" cy="1220400"/>
          </a:xfrm>
          <a:prstGeom prst="ellipse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6583675" y="4256700"/>
            <a:ext cx="1503899" cy="8514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" name="Shape 13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0278" y="3879522"/>
            <a:ext cx="625250" cy="47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8899" y="4312404"/>
            <a:ext cx="746225" cy="5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1531" y="2246235"/>
            <a:ext cx="625274" cy="47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0099" y="2655282"/>
            <a:ext cx="796149" cy="605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7083" y="1210380"/>
            <a:ext cx="796140" cy="605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887" y="240584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62" y="255046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50" y="2267775"/>
            <a:ext cx="427738" cy="32525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/>
          <p:nvPr/>
        </p:nvSpPr>
        <p:spPr>
          <a:xfrm>
            <a:off x="880975" y="2512575"/>
            <a:ext cx="946200" cy="1805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2198" y="1999450"/>
            <a:ext cx="1719776" cy="1186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/>
          <p:nvPr/>
        </p:nvSpPr>
        <p:spPr>
          <a:xfrm rot="-2264111">
            <a:off x="3869647" y="1514932"/>
            <a:ext cx="1056840" cy="1804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/>
          <p:nvPr/>
        </p:nvSpPr>
        <p:spPr>
          <a:xfrm rot="-2264111">
            <a:off x="4014833" y="1702476"/>
            <a:ext cx="1056840" cy="1804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" name="Shape 155"/>
          <p:cNvSpPr/>
          <p:nvPr/>
        </p:nvSpPr>
        <p:spPr>
          <a:xfrm rot="-2264111">
            <a:off x="3724461" y="1327387"/>
            <a:ext cx="1056840" cy="1804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/>
          <p:nvPr/>
        </p:nvSpPr>
        <p:spPr>
          <a:xfrm rot="1480851">
            <a:off x="3959507" y="3524474"/>
            <a:ext cx="1056845" cy="18055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7" name="Shape 157"/>
          <p:cNvSpPr/>
          <p:nvPr/>
        </p:nvSpPr>
        <p:spPr>
          <a:xfrm rot="1480851">
            <a:off x="3860472" y="3739983"/>
            <a:ext cx="1056845" cy="18055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/>
        </p:nvSpPr>
        <p:spPr>
          <a:xfrm rot="1480851">
            <a:off x="4058543" y="3308966"/>
            <a:ext cx="1056845" cy="18055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4014800" y="2575762"/>
            <a:ext cx="1056899" cy="1805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4014800" y="2812937"/>
            <a:ext cx="1056899" cy="1805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4014800" y="2338587"/>
            <a:ext cx="1056899" cy="1805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12" y="101987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087" y="116449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75" y="88180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337" y="392989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12" y="407451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00" y="379182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3662" y="115705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5537" y="130168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925" y="1018987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087" y="72808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1962" y="87270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350" y="590012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362" y="228895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4237" y="2433581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4625" y="2150887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087" y="271465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1962" y="2859281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350" y="2576587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6512" y="228568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8387" y="2430306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8775" y="2147612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475" y="384329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350" y="398791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4737" y="370522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0200" y="426899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2075" y="441361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462" y="413092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6625" y="384002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8500" y="398464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8887" y="370195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7812" y="88178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8200" y="599087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937" y="737158"/>
            <a:ext cx="427738" cy="32525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/>
          <p:nvPr/>
        </p:nvSpPr>
        <p:spPr>
          <a:xfrm rot="-2597864">
            <a:off x="811086" y="3531224"/>
            <a:ext cx="1056883" cy="1803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/>
        </p:nvSpPr>
        <p:spPr>
          <a:xfrm rot="2783494">
            <a:off x="811049" y="1627732"/>
            <a:ext cx="1056941" cy="18057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1519" y="940675"/>
            <a:ext cx="625250" cy="47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Shape 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5885" y="802600"/>
            <a:ext cx="625263" cy="47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6310737" y="1071925"/>
            <a:ext cx="1090200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/>
          <p:nvPr/>
        </p:nvSpPr>
        <p:spPr>
          <a:xfrm>
            <a:off x="6825925" y="2576150"/>
            <a:ext cx="1090200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/>
          <p:nvPr/>
        </p:nvSpPr>
        <p:spPr>
          <a:xfrm>
            <a:off x="6366500" y="4182275"/>
            <a:ext cx="1090200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6768" y="2384275"/>
            <a:ext cx="625274" cy="47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5496" y="4075807"/>
            <a:ext cx="548699" cy="41721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Shape 204"/>
          <p:cNvSpPr txBox="1"/>
          <p:nvPr/>
        </p:nvSpPr>
        <p:spPr>
          <a:xfrm>
            <a:off x="0" y="0"/>
            <a:ext cx="19380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Wild Stock Collected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/>
              <a:t>(Fall 2012)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1985275" y="10800"/>
            <a:ext cx="1586700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Bred in Hatchery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(Spring 2013)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4129487" y="10800"/>
            <a:ext cx="1784399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Seed Outplanted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(Summer 2013)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6939800" y="10800"/>
            <a:ext cx="1784399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Monitored 1 Year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(Fall 2014)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Reciprocal Transplant</a:t>
            </a:r>
          </a:p>
        </p:txBody>
      </p:sp>
      <p:pic>
        <p:nvPicPr>
          <p:cNvPr id="213" name="Shape 2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274" y="0"/>
            <a:ext cx="46177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/>
          <p:nvPr/>
        </p:nvSpPr>
        <p:spPr>
          <a:xfrm>
            <a:off x="6193475" y="2263150"/>
            <a:ext cx="631500" cy="9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/>
        </p:nvSpPr>
        <p:spPr>
          <a:xfrm rot="5400000">
            <a:off x="6026774" y="1184725"/>
            <a:ext cx="1873200" cy="9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/>
        </p:nvSpPr>
        <p:spPr>
          <a:xfrm rot="-3132156">
            <a:off x="4872694" y="3429643"/>
            <a:ext cx="2564976" cy="9943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/>
        </p:nvSpPr>
        <p:spPr>
          <a:xfrm rot="10800000">
            <a:off x="6171574" y="2170974"/>
            <a:ext cx="631500" cy="9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/>
          <p:nvPr/>
        </p:nvSpPr>
        <p:spPr>
          <a:xfrm rot="10800000">
            <a:off x="6129074" y="2263149"/>
            <a:ext cx="631500" cy="9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/>
          <p:nvPr/>
        </p:nvSpPr>
        <p:spPr>
          <a:xfrm rot="10800000">
            <a:off x="6171574" y="2362449"/>
            <a:ext cx="631500" cy="9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0" name="Shape 220"/>
          <p:cNvSpPr/>
          <p:nvPr/>
        </p:nvSpPr>
        <p:spPr>
          <a:xfrm rot="7556417">
            <a:off x="5159686" y="3277745"/>
            <a:ext cx="1900870" cy="23748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/>
          <p:nvPr/>
        </p:nvSpPr>
        <p:spPr>
          <a:xfrm rot="7556417">
            <a:off x="5075934" y="3601380"/>
            <a:ext cx="1900870" cy="23748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/>
          <p:nvPr/>
        </p:nvSpPr>
        <p:spPr>
          <a:xfrm rot="7556417">
            <a:off x="5141730" y="3734889"/>
            <a:ext cx="1900870" cy="23748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/>
          <p:nvPr/>
        </p:nvSpPr>
        <p:spPr>
          <a:xfrm rot="-5400000">
            <a:off x="6245200" y="1200050"/>
            <a:ext cx="1627799" cy="9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" name="Shape 224"/>
          <p:cNvSpPr/>
          <p:nvPr/>
        </p:nvSpPr>
        <p:spPr>
          <a:xfrm rot="-5400000">
            <a:off x="6153025" y="1090505"/>
            <a:ext cx="1627799" cy="9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/>
          <p:nvPr/>
        </p:nvSpPr>
        <p:spPr>
          <a:xfrm rot="-5400000">
            <a:off x="6053725" y="1200050"/>
            <a:ext cx="1627799" cy="99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/>
          <p:nvPr/>
        </p:nvSpPr>
        <p:spPr>
          <a:xfrm rot="4975943">
            <a:off x="6752768" y="2728949"/>
            <a:ext cx="631498" cy="9916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" name="Shape 227"/>
          <p:cNvSpPr/>
          <p:nvPr/>
        </p:nvSpPr>
        <p:spPr>
          <a:xfrm rot="4975943">
            <a:off x="6849468" y="2759797"/>
            <a:ext cx="631498" cy="9916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8" name="Shape 228"/>
          <p:cNvSpPr/>
          <p:nvPr/>
        </p:nvSpPr>
        <p:spPr>
          <a:xfrm rot="4975943">
            <a:off x="6942791" y="2705415"/>
            <a:ext cx="631498" cy="9916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 txBox="1"/>
          <p:nvPr/>
        </p:nvSpPr>
        <p:spPr>
          <a:xfrm>
            <a:off x="311700" y="1184775"/>
            <a:ext cx="3440700" cy="638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Wild oysters collected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800"/>
              <a:t>(Fall 2012)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34200" y="2459025"/>
            <a:ext cx="3995700" cy="638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Broodstock spawned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/>
              <a:t>(Spring 2013)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311700" y="3884200"/>
            <a:ext cx="3440700" cy="638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/>
              <a:t>Seed oysters outplanted (Summer 2013)</a:t>
            </a:r>
          </a:p>
        </p:txBody>
      </p:sp>
      <p:sp>
        <p:nvSpPr>
          <p:cNvPr id="232" name="Shape 23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33" name="Shape 233"/>
          <p:cNvSpPr/>
          <p:nvPr/>
        </p:nvSpPr>
        <p:spPr>
          <a:xfrm>
            <a:off x="6782325" y="2085775"/>
            <a:ext cx="496500" cy="489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7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140" y="3626210"/>
            <a:ext cx="625250" cy="47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2761" y="4059092"/>
            <a:ext cx="746225" cy="5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268" y="1985410"/>
            <a:ext cx="625274" cy="47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5836" y="2394457"/>
            <a:ext cx="796149" cy="605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946" y="957067"/>
            <a:ext cx="796140" cy="60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44" name="Shape 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462" y="115448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337" y="129910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25" y="1016412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887" y="72550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762" y="87013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150" y="587437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37" y="228227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12" y="242689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4420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462" y="270797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337" y="285259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25" y="256990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887" y="227899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762" y="242361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150" y="214092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25" y="389649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00" y="404111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375842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450" y="432219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325" y="446681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12" y="418412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1875" y="389322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750" y="403784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137" y="375515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12" y="87920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96512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37" y="73458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5382" y="687362"/>
            <a:ext cx="625250" cy="47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948" y="552525"/>
            <a:ext cx="625263" cy="47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/>
          <p:nvPr/>
        </p:nvSpPr>
        <p:spPr>
          <a:xfrm>
            <a:off x="1763646" y="1042100"/>
            <a:ext cx="746099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1772037" y="2434800"/>
            <a:ext cx="746099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1763650" y="3918900"/>
            <a:ext cx="796199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2506" y="2123450"/>
            <a:ext cx="625274" cy="47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9358" y="3822494"/>
            <a:ext cx="548699" cy="417217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-12" y="0"/>
            <a:ext cx="1784399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Seed Outplanted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(Summer 2013)</a:t>
            </a:r>
          </a:p>
        </p:txBody>
      </p:sp>
      <p:sp>
        <p:nvSpPr>
          <p:cNvPr id="279" name="Shape 279"/>
          <p:cNvSpPr txBox="1"/>
          <p:nvPr/>
        </p:nvSpPr>
        <p:spPr>
          <a:xfrm>
            <a:off x="4569400" y="0"/>
            <a:ext cx="1784399" cy="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Monitored 1 Year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(Fall 2014)</a:t>
            </a:r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937" y="117859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7812" y="132321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8200" y="104052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362" y="74962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4625" y="61155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475" y="62062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2812" y="217292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4687" y="231754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5075" y="203485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0537" y="232661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925" y="204392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8662" y="218199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962" y="409762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837" y="424224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3225" y="395955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9262" y="3813268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650" y="3530575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5112" y="3822343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5500" y="3539650"/>
            <a:ext cx="427738" cy="32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3237" y="3677720"/>
            <a:ext cx="427738" cy="32525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/>
          <p:nvPr/>
        </p:nvSpPr>
        <p:spPr>
          <a:xfrm>
            <a:off x="4036321" y="1042100"/>
            <a:ext cx="746099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4059208" y="2449300"/>
            <a:ext cx="746099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2" name="Shape 302"/>
          <p:cNvSpPr/>
          <p:nvPr/>
        </p:nvSpPr>
        <p:spPr>
          <a:xfrm>
            <a:off x="3984546" y="3922175"/>
            <a:ext cx="746099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5571" y="801255"/>
            <a:ext cx="796140" cy="60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1596" y="2248405"/>
            <a:ext cx="796140" cy="60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6146" y="3633492"/>
            <a:ext cx="796140" cy="60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8721" y="801256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1321" y="716743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771" y="892056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771" y="106738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6846" y="99578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1696" y="1242706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6846" y="118628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1746" y="2280506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196" y="2455818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0196" y="2631143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7271" y="2559543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2121" y="2806468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7271" y="2750043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3971" y="2296556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2421" y="2471868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2421" y="2647193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9496" y="2575593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4346" y="2822518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9496" y="2766093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6296" y="3648494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4746" y="3823806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4746" y="399913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821" y="392753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6671" y="4174456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821" y="411803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8521" y="3664544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971" y="3839856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6971" y="401518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4046" y="394358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8896" y="4190506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4046" y="413408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5371" y="4282944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4671" y="443183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5321" y="430853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6021" y="4311169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2471" y="372203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2596" y="358068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6371" y="4395119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7896" y="4282956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121" y="4058569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8521" y="4431856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5671" y="4308531"/>
            <a:ext cx="138999" cy="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671" y="3753081"/>
            <a:ext cx="138999" cy="10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/>
          <p:nvPr/>
        </p:nvSpPr>
        <p:spPr>
          <a:xfrm>
            <a:off x="6292283" y="1012525"/>
            <a:ext cx="746099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6315171" y="2419725"/>
            <a:ext cx="746099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6240508" y="3892600"/>
            <a:ext cx="746099" cy="273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 txBox="1"/>
          <p:nvPr/>
        </p:nvSpPr>
        <p:spPr>
          <a:xfrm>
            <a:off x="2360350" y="4662150"/>
            <a:ext cx="17843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Mortality</a:t>
            </a:r>
          </a:p>
        </p:txBody>
      </p:sp>
      <p:sp>
        <p:nvSpPr>
          <p:cNvPr id="353" name="Shape 353"/>
          <p:cNvSpPr txBox="1"/>
          <p:nvPr/>
        </p:nvSpPr>
        <p:spPr>
          <a:xfrm>
            <a:off x="4494575" y="4663225"/>
            <a:ext cx="17843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Growth</a:t>
            </a:r>
          </a:p>
        </p:txBody>
      </p:sp>
      <p:sp>
        <p:nvSpPr>
          <p:cNvPr id="354" name="Shape 354"/>
          <p:cNvSpPr txBox="1"/>
          <p:nvPr/>
        </p:nvSpPr>
        <p:spPr>
          <a:xfrm>
            <a:off x="6766725" y="4673200"/>
            <a:ext cx="17843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Reproduction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hape 3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1555" y="0"/>
            <a:ext cx="260243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/>
          <p:nvPr/>
        </p:nvSpPr>
        <p:spPr>
          <a:xfrm>
            <a:off x="4869250" y="92225"/>
            <a:ext cx="2899200" cy="375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" name="Shape 361"/>
          <p:cNvSpPr/>
          <p:nvPr/>
        </p:nvSpPr>
        <p:spPr>
          <a:xfrm rot="642167">
            <a:off x="4594226" y="1872968"/>
            <a:ext cx="2692845" cy="3755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/>
          <p:nvPr/>
        </p:nvSpPr>
        <p:spPr>
          <a:xfrm rot="-963">
            <a:off x="4642457" y="3064218"/>
            <a:ext cx="3211200" cy="375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" name="Shape 363"/>
          <p:cNvSpPr/>
          <p:nvPr/>
        </p:nvSpPr>
        <p:spPr>
          <a:xfrm rot="136782">
            <a:off x="4840361" y="4458625"/>
            <a:ext cx="1953346" cy="3758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4" name="Shape 364"/>
          <p:cNvSpPr txBox="1"/>
          <p:nvPr/>
        </p:nvSpPr>
        <p:spPr>
          <a:xfrm>
            <a:off x="2266750" y="72875"/>
            <a:ext cx="2809199" cy="414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9900FF"/>
                </a:solidFill>
              </a:rPr>
              <a:t>Northern Site: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Fidalgo Bay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Strait of Juan de Fuca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Under restoration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100">
              <a:solidFill>
                <a:srgbClr val="9900FF"/>
              </a:solidFill>
            </a:endParaRPr>
          </a:p>
        </p:txBody>
      </p:sp>
      <p:sp>
        <p:nvSpPr>
          <p:cNvPr id="365" name="Shape 365"/>
          <p:cNvSpPr txBox="1"/>
          <p:nvPr/>
        </p:nvSpPr>
        <p:spPr>
          <a:xfrm>
            <a:off x="2231125" y="1464550"/>
            <a:ext cx="2602500" cy="82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0000FF"/>
                </a:solidFill>
              </a:rPr>
              <a:t>Hood Canal: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Dabob Bay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Tarboo Creek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Shallow lagoon</a:t>
            </a:r>
          </a:p>
        </p:txBody>
      </p:sp>
      <p:sp>
        <p:nvSpPr>
          <p:cNvPr id="366" name="Shape 366"/>
          <p:cNvSpPr txBox="1"/>
          <p:nvPr/>
        </p:nvSpPr>
        <p:spPr>
          <a:xfrm>
            <a:off x="2266750" y="2813150"/>
            <a:ext cx="2287499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Central Site: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Clam Bay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Bainbridge channel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Deep cold water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2266750" y="4001325"/>
            <a:ext cx="2809199" cy="7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9900"/>
                </a:solidFill>
              </a:rPr>
              <a:t>Southern Site: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Oyster Bay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Warmer waters</a:t>
            </a:r>
          </a:p>
          <a:p>
            <a:pPr indent="-3048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200">
                <a:solidFill>
                  <a:schemeClr val="dk1"/>
                </a:solidFill>
              </a:rPr>
              <a:t>High nutrient load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368" name="Shape 36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Reciprocal Transplant - Results: Mortality</a:t>
            </a: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 b="0" l="48675" r="0" t="51364"/>
          <a:stretch/>
        </p:blipFill>
        <p:spPr>
          <a:xfrm>
            <a:off x="106425" y="1117050"/>
            <a:ext cx="8760250" cy="374552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/>
        </p:nvSpPr>
        <p:spPr>
          <a:xfrm>
            <a:off x="2835950" y="2550700"/>
            <a:ext cx="2608499" cy="28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9900FF"/>
                </a:solidFill>
              </a:rPr>
              <a:t>Northern Site</a:t>
            </a:r>
          </a:p>
        </p:txBody>
      </p:sp>
      <p:sp>
        <p:nvSpPr>
          <p:cNvPr id="376" name="Shape 37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 b="17789" l="0" r="7732" t="4966"/>
          <a:stretch/>
        </p:blipFill>
        <p:spPr>
          <a:xfrm>
            <a:off x="242025" y="979049"/>
            <a:ext cx="8278451" cy="397289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Reciprocal Transplant - Results: Mortality</a:t>
            </a:r>
          </a:p>
        </p:txBody>
      </p:sp>
      <p:sp>
        <p:nvSpPr>
          <p:cNvPr id="383" name="Shape 383"/>
          <p:cNvSpPr txBox="1"/>
          <p:nvPr/>
        </p:nvSpPr>
        <p:spPr>
          <a:xfrm>
            <a:off x="1819925" y="1851150"/>
            <a:ext cx="1484699" cy="28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9900"/>
                </a:solidFill>
              </a:rPr>
              <a:t>Southern Site</a:t>
            </a:r>
          </a:p>
        </p:txBody>
      </p:sp>
      <p:sp>
        <p:nvSpPr>
          <p:cNvPr id="384" name="Shape 384"/>
          <p:cNvSpPr txBox="1"/>
          <p:nvPr/>
        </p:nvSpPr>
        <p:spPr>
          <a:xfrm>
            <a:off x="5919325" y="1809950"/>
            <a:ext cx="1484699" cy="28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Central Site</a:t>
            </a:r>
          </a:p>
        </p:txBody>
      </p:sp>
      <p:sp>
        <p:nvSpPr>
          <p:cNvPr id="385" name="Shape 385"/>
          <p:cNvSpPr txBox="1"/>
          <p:nvPr/>
        </p:nvSpPr>
        <p:spPr>
          <a:xfrm>
            <a:off x="2864125" y="2965375"/>
            <a:ext cx="1484699" cy="28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FF"/>
                </a:solidFill>
              </a:rPr>
              <a:t>Hood Canal</a:t>
            </a:r>
          </a:p>
        </p:txBody>
      </p:sp>
      <p:sp>
        <p:nvSpPr>
          <p:cNvPr id="386" name="Shape 386"/>
          <p:cNvSpPr txBox="1"/>
          <p:nvPr/>
        </p:nvSpPr>
        <p:spPr>
          <a:xfrm>
            <a:off x="5999600" y="3541800"/>
            <a:ext cx="1484699" cy="280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9900FF"/>
                </a:solidFill>
              </a:rPr>
              <a:t>Northern Site</a:t>
            </a:r>
          </a:p>
        </p:txBody>
      </p:sp>
      <p:sp>
        <p:nvSpPr>
          <p:cNvPr id="387" name="Shape 38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cxnSp>
        <p:nvCxnSpPr>
          <p:cNvPr id="388" name="Shape 388"/>
          <p:cNvCxnSpPr/>
          <p:nvPr/>
        </p:nvCxnSpPr>
        <p:spPr>
          <a:xfrm>
            <a:off x="2049325" y="1257287"/>
            <a:ext cx="17124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89" name="Shape 389"/>
          <p:cNvCxnSpPr/>
          <p:nvPr/>
        </p:nvCxnSpPr>
        <p:spPr>
          <a:xfrm>
            <a:off x="5919325" y="1075400"/>
            <a:ext cx="2034900" cy="15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0" name="Shape 390"/>
          <p:cNvCxnSpPr/>
          <p:nvPr/>
        </p:nvCxnSpPr>
        <p:spPr>
          <a:xfrm flipH="1" rot="10800000">
            <a:off x="2497250" y="3541799"/>
            <a:ext cx="1073099" cy="3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1" name="Shape 391"/>
          <p:cNvCxnSpPr/>
          <p:nvPr/>
        </p:nvCxnSpPr>
        <p:spPr>
          <a:xfrm>
            <a:off x="3720450" y="1461125"/>
            <a:ext cx="743999" cy="81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2" name="Shape 392"/>
          <p:cNvCxnSpPr/>
          <p:nvPr/>
        </p:nvCxnSpPr>
        <p:spPr>
          <a:xfrm flipH="1" rot="10800000">
            <a:off x="2115550" y="3297149"/>
            <a:ext cx="384000" cy="3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3" name="Shape 393"/>
          <p:cNvCxnSpPr/>
          <p:nvPr/>
        </p:nvCxnSpPr>
        <p:spPr>
          <a:xfrm flipH="1" rot="10800000">
            <a:off x="7923000" y="1134574"/>
            <a:ext cx="384000" cy="3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4" name="Shape 394"/>
          <p:cNvCxnSpPr/>
          <p:nvPr/>
        </p:nvCxnSpPr>
        <p:spPr>
          <a:xfrm>
            <a:off x="2497250" y="3327300"/>
            <a:ext cx="2399" cy="2145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95" name="Shape 395"/>
          <p:cNvCxnSpPr/>
          <p:nvPr/>
        </p:nvCxnSpPr>
        <p:spPr>
          <a:xfrm>
            <a:off x="3761725" y="1272200"/>
            <a:ext cx="0" cy="173999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96" name="Shape 396"/>
          <p:cNvSpPr txBox="1"/>
          <p:nvPr/>
        </p:nvSpPr>
        <p:spPr>
          <a:xfrm>
            <a:off x="922225" y="4692825"/>
            <a:ext cx="3426599" cy="173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Survival Time from Outplant in Months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Reciprocal Transplant - Results: Growth</a:t>
            </a:r>
          </a:p>
        </p:txBody>
      </p:sp>
      <p:pic>
        <p:nvPicPr>
          <p:cNvPr id="402" name="Shape 402"/>
          <p:cNvPicPr preferRelativeResize="0"/>
          <p:nvPr/>
        </p:nvPicPr>
        <p:blipFill rotWithShape="1">
          <a:blip r:embed="rId3">
            <a:alphaModFix/>
          </a:blip>
          <a:srcRect b="5499" l="0" r="0" t="0"/>
          <a:stretch/>
        </p:blipFill>
        <p:spPr>
          <a:xfrm>
            <a:off x="6256550" y="1376325"/>
            <a:ext cx="2887449" cy="35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 rotWithShape="1">
          <a:blip r:embed="rId4">
            <a:alphaModFix/>
          </a:blip>
          <a:srcRect b="5499" l="0" r="0" t="0"/>
          <a:stretch/>
        </p:blipFill>
        <p:spPr>
          <a:xfrm>
            <a:off x="0" y="1376325"/>
            <a:ext cx="3220899" cy="35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 rotWithShape="1">
          <a:blip r:embed="rId5">
            <a:alphaModFix/>
          </a:blip>
          <a:srcRect b="5499" l="0" r="0" t="0"/>
          <a:stretch/>
        </p:blipFill>
        <p:spPr>
          <a:xfrm>
            <a:off x="3220900" y="1376325"/>
            <a:ext cx="3035649" cy="355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Shape 405"/>
          <p:cNvSpPr txBox="1"/>
          <p:nvPr/>
        </p:nvSpPr>
        <p:spPr>
          <a:xfrm>
            <a:off x="148975" y="1072825"/>
            <a:ext cx="89037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                </a:t>
            </a:r>
            <a:r>
              <a:rPr lang="en">
                <a:solidFill>
                  <a:srgbClr val="9900FF"/>
                </a:solidFill>
              </a:rPr>
              <a:t>Northern Site</a:t>
            </a:r>
            <a:r>
              <a:rPr lang="en"/>
              <a:t>					 </a:t>
            </a:r>
            <a:r>
              <a:rPr lang="en">
                <a:solidFill>
                  <a:srgbClr val="FF0000"/>
                </a:solidFill>
              </a:rPr>
              <a:t>Central Site</a:t>
            </a:r>
            <a:r>
              <a:rPr lang="en"/>
              <a:t>			           </a:t>
            </a:r>
            <a:r>
              <a:rPr lang="en">
                <a:solidFill>
                  <a:srgbClr val="FF9900"/>
                </a:solidFill>
              </a:rPr>
              <a:t>Southern Site</a:t>
            </a:r>
          </a:p>
        </p:txBody>
      </p:sp>
      <p:sp>
        <p:nvSpPr>
          <p:cNvPr id="406" name="Shape 40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Non-Lethal Larval Brood Sampling</a:t>
            </a:r>
          </a:p>
        </p:txBody>
      </p:sp>
      <p:pic>
        <p:nvPicPr>
          <p:cNvPr id="412" name="Shape 412"/>
          <p:cNvPicPr preferRelativeResize="0"/>
          <p:nvPr/>
        </p:nvPicPr>
        <p:blipFill rotWithShape="1">
          <a:blip r:embed="rId3">
            <a:alphaModFix/>
          </a:blip>
          <a:srcRect b="0" l="0" r="0" t="27309"/>
          <a:stretch/>
        </p:blipFill>
        <p:spPr>
          <a:xfrm>
            <a:off x="3284750" y="1017725"/>
            <a:ext cx="5859251" cy="41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Shape 413"/>
          <p:cNvSpPr txBox="1"/>
          <p:nvPr/>
        </p:nvSpPr>
        <p:spPr>
          <a:xfrm>
            <a:off x="0" y="1829762"/>
            <a:ext cx="3498900" cy="2501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20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Dessicate</a:t>
            </a: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Expose </a:t>
            </a: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Inspect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414" name="Shape 4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415" name="Shape 415"/>
          <p:cNvPicPr preferRelativeResize="0"/>
          <p:nvPr/>
        </p:nvPicPr>
        <p:blipFill rotWithShape="1">
          <a:blip r:embed="rId4">
            <a:alphaModFix/>
          </a:blip>
          <a:srcRect b="0" l="13692" r="17255" t="0"/>
          <a:stretch/>
        </p:blipFill>
        <p:spPr>
          <a:xfrm>
            <a:off x="3284749" y="1017750"/>
            <a:ext cx="5859251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Reciprocal Transplant - Results: Reproduction</a:t>
            </a:r>
          </a:p>
        </p:txBody>
      </p:sp>
      <p:pic>
        <p:nvPicPr>
          <p:cNvPr id="421" name="Shape 421"/>
          <p:cNvPicPr preferRelativeResize="0"/>
          <p:nvPr/>
        </p:nvPicPr>
        <p:blipFill rotWithShape="1">
          <a:blip r:embed="rId3">
            <a:alphaModFix/>
          </a:blip>
          <a:srcRect b="5882" l="0" r="1632" t="0"/>
          <a:stretch/>
        </p:blipFill>
        <p:spPr>
          <a:xfrm>
            <a:off x="2238882" y="1390525"/>
            <a:ext cx="4156667" cy="375297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Shape 422"/>
          <p:cNvSpPr txBox="1"/>
          <p:nvPr/>
        </p:nvSpPr>
        <p:spPr>
          <a:xfrm>
            <a:off x="2681725" y="1079925"/>
            <a:ext cx="3656999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    		   </a:t>
            </a:r>
            <a:r>
              <a:rPr lang="en">
                <a:solidFill>
                  <a:srgbClr val="FF0000"/>
                </a:solidFill>
              </a:rPr>
              <a:t>Central Site</a:t>
            </a:r>
            <a:r>
              <a:rPr lang="en"/>
              <a:t>			              </a:t>
            </a:r>
          </a:p>
        </p:txBody>
      </p:sp>
      <p:sp>
        <p:nvSpPr>
          <p:cNvPr id="423" name="Shape 4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/>
        </p:nvSpPr>
        <p:spPr>
          <a:xfrm>
            <a:off x="3047250" y="416950"/>
            <a:ext cx="3049499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000"/>
              <a:t>Olympia Oysters</a:t>
            </a:r>
          </a:p>
        </p:txBody>
      </p:sp>
      <p:sp>
        <p:nvSpPr>
          <p:cNvPr id="62" name="Shape 62"/>
          <p:cNvSpPr txBox="1"/>
          <p:nvPr/>
        </p:nvSpPr>
        <p:spPr>
          <a:xfrm>
            <a:off x="3468300" y="3953425"/>
            <a:ext cx="22074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Implications</a:t>
            </a:r>
          </a:p>
        </p:txBody>
      </p:sp>
      <p:sp>
        <p:nvSpPr>
          <p:cNvPr id="63" name="Shape 63"/>
          <p:cNvSpPr txBox="1"/>
          <p:nvPr/>
        </p:nvSpPr>
        <p:spPr>
          <a:xfrm>
            <a:off x="3447600" y="1573175"/>
            <a:ext cx="2248799" cy="667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Restoration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3605400" y="2797200"/>
            <a:ext cx="1933200" cy="5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Research</a:t>
            </a:r>
          </a:p>
        </p:txBody>
      </p:sp>
      <p:sp>
        <p:nvSpPr>
          <p:cNvPr id="65" name="Shape 6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66" name="Shape 66"/>
          <p:cNvSpPr/>
          <p:nvPr/>
        </p:nvSpPr>
        <p:spPr>
          <a:xfrm>
            <a:off x="4481700" y="1050100"/>
            <a:ext cx="180599" cy="555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4481700" y="2240675"/>
            <a:ext cx="180599" cy="555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4481700" y="3431250"/>
            <a:ext cx="180599" cy="5550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Reciprocal Transplant - Results: Reproduction</a:t>
            </a:r>
          </a:p>
        </p:txBody>
      </p:sp>
      <p:pic>
        <p:nvPicPr>
          <p:cNvPr id="429" name="Shape 429"/>
          <p:cNvPicPr preferRelativeResize="0"/>
          <p:nvPr/>
        </p:nvPicPr>
        <p:blipFill rotWithShape="1">
          <a:blip r:embed="rId3">
            <a:alphaModFix/>
          </a:blip>
          <a:srcRect b="4988" l="6510" r="2057" t="0"/>
          <a:stretch/>
        </p:blipFill>
        <p:spPr>
          <a:xfrm>
            <a:off x="5689775" y="1390525"/>
            <a:ext cx="3398250" cy="3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/>
          <p:cNvPicPr preferRelativeResize="0"/>
          <p:nvPr/>
        </p:nvPicPr>
        <p:blipFill rotWithShape="1">
          <a:blip r:embed="rId4">
            <a:alphaModFix/>
          </a:blip>
          <a:srcRect b="5882" l="0" r="9690" t="0"/>
          <a:stretch/>
        </p:blipFill>
        <p:spPr>
          <a:xfrm>
            <a:off x="0" y="1390525"/>
            <a:ext cx="2710098" cy="353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 rotWithShape="1">
          <a:blip r:embed="rId5">
            <a:alphaModFix/>
          </a:blip>
          <a:srcRect b="5882" l="6326" r="10541" t="0"/>
          <a:stretch/>
        </p:blipFill>
        <p:spPr>
          <a:xfrm>
            <a:off x="2710100" y="1390525"/>
            <a:ext cx="2979674" cy="35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/>
        </p:nvSpPr>
        <p:spPr>
          <a:xfrm>
            <a:off x="66950" y="1218550"/>
            <a:ext cx="89037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              </a:t>
            </a:r>
            <a:r>
              <a:rPr lang="en">
                <a:solidFill>
                  <a:srgbClr val="9900FF"/>
                </a:solidFill>
              </a:rPr>
              <a:t>Northern Site</a:t>
            </a:r>
            <a:r>
              <a:rPr lang="en"/>
              <a:t>					 </a:t>
            </a:r>
            <a:r>
              <a:rPr lang="en">
                <a:solidFill>
                  <a:srgbClr val="FF0000"/>
                </a:solidFill>
              </a:rPr>
              <a:t>Central Site</a:t>
            </a:r>
            <a:r>
              <a:rPr lang="en"/>
              <a:t>			                </a:t>
            </a:r>
            <a:r>
              <a:rPr lang="en">
                <a:solidFill>
                  <a:srgbClr val="FF9900"/>
                </a:solidFill>
              </a:rPr>
              <a:t>Southern Site</a:t>
            </a:r>
          </a:p>
        </p:txBody>
      </p:sp>
      <p:sp>
        <p:nvSpPr>
          <p:cNvPr id="433" name="Shape 4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34" name="Shape 434"/>
          <p:cNvSpPr/>
          <p:nvPr/>
        </p:nvSpPr>
        <p:spPr>
          <a:xfrm>
            <a:off x="2759750" y="1603350"/>
            <a:ext cx="645600" cy="72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5" name="Shape 435"/>
          <p:cNvSpPr/>
          <p:nvPr/>
        </p:nvSpPr>
        <p:spPr>
          <a:xfrm>
            <a:off x="5749950" y="1603350"/>
            <a:ext cx="645600" cy="72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Reciprocal Transplant - Results: Size at Brooding</a:t>
            </a:r>
          </a:p>
        </p:txBody>
      </p:sp>
      <p:pic>
        <p:nvPicPr>
          <p:cNvPr id="441" name="Shape 441"/>
          <p:cNvPicPr preferRelativeResize="0"/>
          <p:nvPr/>
        </p:nvPicPr>
        <p:blipFill rotWithShape="1">
          <a:blip r:embed="rId3">
            <a:alphaModFix/>
          </a:blip>
          <a:srcRect b="10539" l="730" r="-730" t="-10540"/>
          <a:stretch/>
        </p:blipFill>
        <p:spPr>
          <a:xfrm>
            <a:off x="66875" y="582975"/>
            <a:ext cx="9143998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Shape 442"/>
          <p:cNvSpPr txBox="1"/>
          <p:nvPr/>
        </p:nvSpPr>
        <p:spPr>
          <a:xfrm>
            <a:off x="311700" y="4708750"/>
            <a:ext cx="89037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                          </a:t>
            </a:r>
            <a:r>
              <a:rPr lang="en">
                <a:solidFill>
                  <a:srgbClr val="9900FF"/>
                </a:solidFill>
              </a:rPr>
              <a:t>Northern Site</a:t>
            </a:r>
            <a:r>
              <a:rPr lang="en"/>
              <a:t>			     </a:t>
            </a:r>
            <a:r>
              <a:rPr lang="en">
                <a:solidFill>
                  <a:srgbClr val="FF0000"/>
                </a:solidFill>
              </a:rPr>
              <a:t>Central Site</a:t>
            </a:r>
            <a:r>
              <a:rPr lang="en"/>
              <a:t>			           </a:t>
            </a:r>
            <a:r>
              <a:rPr lang="en">
                <a:solidFill>
                  <a:srgbClr val="FF9900"/>
                </a:solidFill>
              </a:rPr>
              <a:t>Southern Site</a:t>
            </a:r>
          </a:p>
        </p:txBody>
      </p:sp>
      <p:sp>
        <p:nvSpPr>
          <p:cNvPr id="443" name="Shape 4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Reciprocal Transplant - Results:Degree Day</a:t>
            </a:r>
          </a:p>
        </p:txBody>
      </p:sp>
      <p:sp>
        <p:nvSpPr>
          <p:cNvPr id="449" name="Shape 4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50" name="Shape 450"/>
          <p:cNvSpPr/>
          <p:nvPr/>
        </p:nvSpPr>
        <p:spPr>
          <a:xfrm>
            <a:off x="1805525" y="4137950"/>
            <a:ext cx="5662200" cy="393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451" name="Shape 451"/>
          <p:cNvGraphicFramePr/>
          <p:nvPr/>
        </p:nvGraphicFramePr>
        <p:xfrm>
          <a:off x="1805512" y="2660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{91D39F8A-D346-4298-8F2B-76E6E68AB5C0}</a:tableStyleId>
              </a:tblPr>
              <a:tblGrid>
                <a:gridCol w="1705025"/>
                <a:gridCol w="1888900"/>
                <a:gridCol w="1939050"/>
              </a:tblGrid>
              <a:tr h="571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9900FF"/>
                          </a:solidFill>
                        </a:rPr>
                        <a:t>Northern Site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9900"/>
                          </a:solidFill>
                        </a:rPr>
                        <a:t>Southern Site</a:t>
                      </a:r>
                    </a:p>
                  </a:txBody>
                  <a:tcPr marT="19050" marB="19050" marR="28575" marL="28575" anchor="b"/>
                </a:tc>
              </a:tr>
              <a:tr h="5710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9900FF"/>
                          </a:solidFill>
                        </a:rPr>
                        <a:t>Fidalgo Bay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513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453</a:t>
                      </a:r>
                    </a:p>
                  </a:txBody>
                  <a:tcPr marT="19050" marB="19050" marR="28575" marL="28575" anchor="b"/>
                </a:tc>
              </a:tr>
              <a:tr h="364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</a:rPr>
                        <a:t>Dabob Bay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513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453</a:t>
                      </a:r>
                    </a:p>
                  </a:txBody>
                  <a:tcPr marT="19050" marB="19050" marR="28575" marL="28575" anchor="b"/>
                </a:tc>
              </a:tr>
              <a:tr h="36452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rgbClr val="FF9900"/>
                          </a:solidFill>
                        </a:rPr>
                        <a:t>Oyster Bay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354</a:t>
                      </a:r>
                    </a:p>
                  </a:txBody>
                  <a:tcPr marT="19050" marB="19050" marR="28575" marL="28575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"/>
                        <a:t>308</a:t>
                      </a:r>
                    </a:p>
                  </a:txBody>
                  <a:tcPr marT="19050" marB="19050" marR="28575" marL="28575" anchor="b"/>
                </a:tc>
              </a:tr>
            </a:tbl>
          </a:graphicData>
        </a:graphic>
      </p:graphicFrame>
      <p:sp>
        <p:nvSpPr>
          <p:cNvPr id="452" name="Shape 452"/>
          <p:cNvSpPr/>
          <p:nvPr/>
        </p:nvSpPr>
        <p:spPr>
          <a:xfrm>
            <a:off x="4384400" y="3504675"/>
            <a:ext cx="3083399" cy="63329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3" name="Shape 453"/>
          <p:cNvSpPr/>
          <p:nvPr/>
        </p:nvSpPr>
        <p:spPr>
          <a:xfrm>
            <a:off x="4384400" y="4107700"/>
            <a:ext cx="3083399" cy="42389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4" name="Shape 454"/>
          <p:cNvSpPr txBox="1"/>
          <p:nvPr/>
        </p:nvSpPr>
        <p:spPr>
          <a:xfrm>
            <a:off x="2000975" y="1262825"/>
            <a:ext cx="5271299" cy="9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/>
              <a:t>Degree Day = </a:t>
            </a:r>
            <a:r>
              <a:rPr lang="en" sz="600"/>
              <a:t>(n=Peak, i=Winter)</a:t>
            </a:r>
            <a:r>
              <a:rPr lang="en" sz="2400"/>
              <a:t>∑ Temp</a:t>
            </a:r>
            <a:r>
              <a:rPr baseline="30000" lang="en" sz="2400"/>
              <a:t>min</a:t>
            </a:r>
            <a:r>
              <a:rPr lang="en" sz="2400"/>
              <a:t>-8C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/>
          <p:nvPr>
            <p:ph type="title"/>
          </p:nvPr>
        </p:nvSpPr>
        <p:spPr>
          <a:xfrm>
            <a:off x="311700" y="2317650"/>
            <a:ext cx="8520599" cy="50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How diverse are Puget Sound Olympia oyster populations?</a:t>
            </a:r>
          </a:p>
        </p:txBody>
      </p:sp>
      <p:sp>
        <p:nvSpPr>
          <p:cNvPr id="460" name="Shape 46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61" name="Shape 461"/>
          <p:cNvSpPr txBox="1"/>
          <p:nvPr/>
        </p:nvSpPr>
        <p:spPr>
          <a:xfrm>
            <a:off x="252000" y="1738950"/>
            <a:ext cx="8640000" cy="166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9600">
                <a:solidFill>
                  <a:srgbClr val="45818E"/>
                </a:solidFill>
              </a:rPr>
              <a:t>VERY!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 txBox="1"/>
          <p:nvPr>
            <p:ph type="title"/>
          </p:nvPr>
        </p:nvSpPr>
        <p:spPr>
          <a:xfrm>
            <a:off x="240750" y="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Diversity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0" y="1162525"/>
            <a:ext cx="4099500" cy="16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solidFill>
                  <a:srgbClr val="0000FF"/>
                </a:solidFill>
              </a:rPr>
              <a:t>Dabob Bay</a:t>
            </a:r>
            <a:r>
              <a:rPr lang="en" sz="1800">
                <a:solidFill>
                  <a:schemeClr val="dk1"/>
                </a:solidFill>
              </a:rPr>
              <a:t>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Highest Survival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Smallest Size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Smallest Brooding Female</a:t>
            </a:r>
          </a:p>
        </p:txBody>
      </p:sp>
      <p:sp>
        <p:nvSpPr>
          <p:cNvPr id="468" name="Shape 46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69" name="Shape 469"/>
          <p:cNvSpPr txBox="1"/>
          <p:nvPr/>
        </p:nvSpPr>
        <p:spPr>
          <a:xfrm>
            <a:off x="0" y="3145025"/>
            <a:ext cx="4099500" cy="126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solidFill>
                  <a:srgbClr val="0000FF"/>
                </a:solidFill>
              </a:rPr>
              <a:t>Dabob Bay</a:t>
            </a:r>
            <a:r>
              <a:rPr lang="en" sz="1800">
                <a:solidFill>
                  <a:schemeClr val="dk1"/>
                </a:solidFill>
              </a:rPr>
              <a:t>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Adaptation to extreme conditions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Energy Budget Tradeoffs</a:t>
            </a:r>
          </a:p>
        </p:txBody>
      </p:sp>
      <p:pic>
        <p:nvPicPr>
          <p:cNvPr id="470" name="Shape 470"/>
          <p:cNvPicPr preferRelativeResize="0"/>
          <p:nvPr/>
        </p:nvPicPr>
        <p:blipFill rotWithShape="1">
          <a:blip r:embed="rId3">
            <a:alphaModFix/>
          </a:blip>
          <a:srcRect b="1040" l="22456" r="22462" t="-1040"/>
          <a:stretch/>
        </p:blipFill>
        <p:spPr>
          <a:xfrm>
            <a:off x="4099500" y="-40125"/>
            <a:ext cx="5036498" cy="518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type="title"/>
          </p:nvPr>
        </p:nvSpPr>
        <p:spPr>
          <a:xfrm>
            <a:off x="240750" y="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Diversity</a:t>
            </a:r>
          </a:p>
        </p:txBody>
      </p:sp>
      <p:sp>
        <p:nvSpPr>
          <p:cNvPr id="476" name="Shape 476"/>
          <p:cNvSpPr txBox="1"/>
          <p:nvPr/>
        </p:nvSpPr>
        <p:spPr>
          <a:xfrm>
            <a:off x="0" y="3239300"/>
            <a:ext cx="40995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solidFill>
                  <a:srgbClr val="FF9900"/>
                </a:solidFill>
              </a:rPr>
              <a:t>Oyster Bay</a:t>
            </a:r>
            <a:r>
              <a:rPr lang="en" sz="1800">
                <a:solidFill>
                  <a:schemeClr val="dk1"/>
                </a:solidFill>
              </a:rPr>
              <a:t>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Increased Competition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Consistently Warm Water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477" name="Shape 47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78" name="Shape 478"/>
          <p:cNvSpPr txBox="1"/>
          <p:nvPr/>
        </p:nvSpPr>
        <p:spPr>
          <a:xfrm>
            <a:off x="0" y="1811475"/>
            <a:ext cx="40995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 u="sng">
                <a:solidFill>
                  <a:srgbClr val="FF9900"/>
                </a:solidFill>
              </a:rPr>
              <a:t>Oyster Bay</a:t>
            </a:r>
            <a:r>
              <a:rPr lang="en" sz="1800">
                <a:solidFill>
                  <a:schemeClr val="dk1"/>
                </a:solidFill>
              </a:rPr>
              <a:t>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</a:rPr>
              <a:t>Highest Proportion of Brooding Earliest Peak Brooding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79" name="Shape 479"/>
          <p:cNvPicPr preferRelativeResize="0"/>
          <p:nvPr/>
        </p:nvPicPr>
        <p:blipFill rotWithShape="1">
          <a:blip r:embed="rId3">
            <a:alphaModFix/>
          </a:blip>
          <a:srcRect b="25112" l="2723" r="2723" t="27424"/>
          <a:stretch/>
        </p:blipFill>
        <p:spPr>
          <a:xfrm rot="-5400000">
            <a:off x="4034238" y="25711"/>
            <a:ext cx="5141424" cy="509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485" name="Shape 485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does this mean for restoration?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Restoration Suggestion - Survival</a:t>
            </a:r>
          </a:p>
        </p:txBody>
      </p:sp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 b="0" l="27620" r="18923" t="0"/>
          <a:stretch/>
        </p:blipFill>
        <p:spPr>
          <a:xfrm>
            <a:off x="3504800" y="1017725"/>
            <a:ext cx="5639198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 txBox="1"/>
          <p:nvPr/>
        </p:nvSpPr>
        <p:spPr>
          <a:xfrm>
            <a:off x="0" y="1057075"/>
            <a:ext cx="5007899" cy="4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Hardy Broodstock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Pro: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Survive Best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Resistant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Con: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Susceptible</a:t>
            </a:r>
          </a:p>
          <a:p>
            <a:pPr indent="-342900" lvl="0" marL="45720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Unlikely to reproduce</a:t>
            </a:r>
          </a:p>
        </p:txBody>
      </p:sp>
      <p:sp>
        <p:nvSpPr>
          <p:cNvPr id="493" name="Shape 49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Restoration Suggestion - Reproductive </a:t>
            </a:r>
          </a:p>
        </p:txBody>
      </p:sp>
      <p:pic>
        <p:nvPicPr>
          <p:cNvPr id="499" name="Shape 499"/>
          <p:cNvPicPr preferRelativeResize="0"/>
          <p:nvPr/>
        </p:nvPicPr>
        <p:blipFill rotWithShape="1">
          <a:blip r:embed="rId3">
            <a:alphaModFix/>
          </a:blip>
          <a:srcRect b="17816" l="25386" r="28312" t="4549"/>
          <a:stretch/>
        </p:blipFill>
        <p:spPr>
          <a:xfrm>
            <a:off x="3912800" y="1017725"/>
            <a:ext cx="5231201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Shape 500"/>
          <p:cNvSpPr txBox="1"/>
          <p:nvPr/>
        </p:nvSpPr>
        <p:spPr>
          <a:xfrm>
            <a:off x="0" y="1063475"/>
            <a:ext cx="4910100" cy="3992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Abundant Reproduction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Pros: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Numerous Offspring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Colonizers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Cons: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Lack of Stress Resilience</a:t>
            </a:r>
          </a:p>
          <a:p>
            <a:pPr indent="-342900" lvl="0" marL="45720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Outcompete</a:t>
            </a:r>
          </a:p>
        </p:txBody>
      </p:sp>
      <p:sp>
        <p:nvSpPr>
          <p:cNvPr id="501" name="Shape 50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Restoration Suggestion - Genetic Diversity </a:t>
            </a:r>
          </a:p>
        </p:txBody>
      </p:sp>
      <p:pic>
        <p:nvPicPr>
          <p:cNvPr id="507" name="Shape 507"/>
          <p:cNvPicPr preferRelativeResize="0"/>
          <p:nvPr/>
        </p:nvPicPr>
        <p:blipFill rotWithShape="1">
          <a:blip r:embed="rId3">
            <a:alphaModFix/>
          </a:blip>
          <a:srcRect b="0" l="6593" r="22283" t="0"/>
          <a:stretch/>
        </p:blipFill>
        <p:spPr>
          <a:xfrm>
            <a:off x="4401800" y="1017725"/>
            <a:ext cx="4742200" cy="412577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Shape 508"/>
          <p:cNvSpPr txBox="1"/>
          <p:nvPr/>
        </p:nvSpPr>
        <p:spPr>
          <a:xfrm>
            <a:off x="0" y="1017600"/>
            <a:ext cx="4401600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Local Broodstock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Pros: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Maintain Diversity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Avoid Low Fitness Hybrid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Ensure Stable Stock Structure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Cons: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Unintentional Domestication</a:t>
            </a:r>
          </a:p>
          <a:p>
            <a:pPr indent="-3429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Mal Adapted Population</a:t>
            </a:r>
          </a:p>
          <a:p>
            <a:pPr indent="-342900" lvl="0" marL="45720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1800"/>
              <a:t>Lack of Local Definition</a:t>
            </a:r>
          </a:p>
        </p:txBody>
      </p:sp>
      <p:sp>
        <p:nvSpPr>
          <p:cNvPr id="509" name="Shape 50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Olympia Oyster - Life History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986125"/>
            <a:ext cx="6000750" cy="415737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Shape 75"/>
          <p:cNvSpPr txBox="1"/>
          <p:nvPr/>
        </p:nvSpPr>
        <p:spPr>
          <a:xfrm>
            <a:off x="35475" y="1757562"/>
            <a:ext cx="3143399" cy="26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buSzPct val="100000"/>
              <a:buChar char="●"/>
            </a:pPr>
            <a:r>
              <a:rPr lang="en" sz="2400"/>
              <a:t>Brooded larvae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Rhythmic hermaphrodites</a:t>
            </a: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buSzPct val="100000"/>
              <a:buChar char="●"/>
            </a:pPr>
            <a:r>
              <a:rPr lang="en" sz="2400">
                <a:solidFill>
                  <a:schemeClr val="dk1"/>
                </a:solidFill>
              </a:rPr>
              <a:t>~30 mm @ 1 yr 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 txBox="1"/>
          <p:nvPr>
            <p:ph type="title"/>
          </p:nvPr>
        </p:nvSpPr>
        <p:spPr>
          <a:xfrm>
            <a:off x="1690950" y="2184050"/>
            <a:ext cx="57620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Outstanding Questions</a:t>
            </a:r>
          </a:p>
        </p:txBody>
      </p:sp>
      <p:sp>
        <p:nvSpPr>
          <p:cNvPr id="515" name="Shape 515"/>
          <p:cNvSpPr txBox="1"/>
          <p:nvPr/>
        </p:nvSpPr>
        <p:spPr>
          <a:xfrm>
            <a:off x="163175" y="1163500"/>
            <a:ext cx="4370099" cy="3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6" name="Shape 51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Summary!</a:t>
            </a:r>
          </a:p>
        </p:txBody>
      </p:sp>
      <p:pic>
        <p:nvPicPr>
          <p:cNvPr id="522" name="Shape 522"/>
          <p:cNvPicPr preferRelativeResize="0"/>
          <p:nvPr/>
        </p:nvPicPr>
        <p:blipFill rotWithShape="1">
          <a:blip r:embed="rId3">
            <a:alphaModFix/>
          </a:blip>
          <a:srcRect b="13507" l="0" r="22027" t="7315"/>
          <a:stretch/>
        </p:blipFill>
        <p:spPr>
          <a:xfrm>
            <a:off x="3490475" y="0"/>
            <a:ext cx="56535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Shape 523"/>
          <p:cNvSpPr txBox="1"/>
          <p:nvPr/>
        </p:nvSpPr>
        <p:spPr>
          <a:xfrm>
            <a:off x="0" y="1106750"/>
            <a:ext cx="3490499" cy="40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Distinct phenotypes exist!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Lowest risk option, local broodstock</a:t>
            </a:r>
          </a:p>
        </p:txBody>
      </p:sp>
      <p:sp>
        <p:nvSpPr>
          <p:cNvPr id="524" name="Shape 5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pic>
        <p:nvPicPr>
          <p:cNvPr id="548" name="Shape 5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350" y="1097675"/>
            <a:ext cx="4678649" cy="12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0074" y="2427575"/>
            <a:ext cx="4583924" cy="271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1097674"/>
            <a:ext cx="2448968" cy="40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Shape 5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3900" y="1141500"/>
            <a:ext cx="1851449" cy="18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Shape 5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5075" y="3069000"/>
            <a:ext cx="2064999" cy="207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sp>
        <p:nvSpPr>
          <p:cNvPr id="558" name="Shape 55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559" name="Shape 559"/>
          <p:cNvSpPr txBox="1"/>
          <p:nvPr/>
        </p:nvSpPr>
        <p:spPr>
          <a:xfrm>
            <a:off x="191525" y="1017725"/>
            <a:ext cx="2319899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>
                <a:solidFill>
                  <a:srgbClr val="000000"/>
                </a:solidFill>
              </a:rPr>
              <a:t>PSRF: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Ryan Crim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Brian Allen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Betsy Peabody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Stuart Ryan</a:t>
            </a:r>
          </a:p>
          <a:p>
            <a:pPr lvl="0" rtl="0">
              <a:spcBef>
                <a:spcPts val="600"/>
              </a:spcBef>
              <a:buNone/>
            </a:pPr>
            <a:r>
              <a:rPr lang="en">
                <a:solidFill>
                  <a:srgbClr val="000000"/>
                </a:solidFill>
              </a:rPr>
              <a:t>WDFW: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Brady Blake</a:t>
            </a:r>
          </a:p>
          <a:p>
            <a:pPr lvl="0" rtl="0">
              <a:spcBef>
                <a:spcPts val="600"/>
              </a:spcBef>
              <a:buNone/>
            </a:pPr>
            <a:r>
              <a:rPr lang="en">
                <a:solidFill>
                  <a:srgbClr val="000000"/>
                </a:solidFill>
              </a:rPr>
              <a:t>Crab Fresh: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Brendan Mahaffey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Jeff Koenings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Rick Tweed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Hatchery Crew</a:t>
            </a:r>
          </a:p>
          <a:p>
            <a:pPr lvl="0" rtl="0">
              <a:spcBef>
                <a:spcPts val="600"/>
              </a:spcBef>
              <a:buNone/>
            </a:pPr>
            <a:r>
              <a:rPr lang="en">
                <a:solidFill>
                  <a:srgbClr val="000000"/>
                </a:solidFill>
              </a:rPr>
              <a:t>Fidalgo Marina: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Einar Sortun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Yacht Owners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560" name="Shape 560"/>
          <p:cNvSpPr txBox="1"/>
          <p:nvPr/>
        </p:nvSpPr>
        <p:spPr>
          <a:xfrm>
            <a:off x="4641100" y="1139025"/>
            <a:ext cx="2280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>
                <a:solidFill>
                  <a:srgbClr val="000000"/>
                </a:solidFill>
              </a:rPr>
              <a:t>Taylor Shellfish: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Molly Jackson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Sara Wykoff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Ed Jones</a:t>
            </a:r>
          </a:p>
          <a:p>
            <a:pPr lvl="0" rtl="0">
              <a:spcBef>
                <a:spcPts val="600"/>
              </a:spcBef>
              <a:buNone/>
            </a:pPr>
            <a:r>
              <a:rPr lang="en">
                <a:solidFill>
                  <a:srgbClr val="000000"/>
                </a:solidFill>
              </a:rPr>
              <a:t>NOAA: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Rick Goetz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Dive Team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Netpen Crew</a:t>
            </a:r>
          </a:p>
          <a:p>
            <a:pPr lvl="0" rtl="0">
              <a:spcBef>
                <a:spcPts val="600"/>
              </a:spcBef>
              <a:buNone/>
            </a:pPr>
            <a:r>
              <a:rPr lang="en">
                <a:solidFill>
                  <a:srgbClr val="000000"/>
                </a:solidFill>
              </a:rPr>
              <a:t>Fagergren Family</a:t>
            </a:r>
          </a:p>
          <a:p>
            <a:pPr lvl="0" rtl="0">
              <a:spcBef>
                <a:spcPts val="600"/>
              </a:spcBef>
              <a:buNone/>
            </a:pPr>
            <a:r>
              <a:rPr lang="en">
                <a:solidFill>
                  <a:srgbClr val="000000"/>
                </a:solidFill>
              </a:rPr>
              <a:t>Rockpoint Oyster Company: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Dick Steele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Crew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sp>
        <p:nvSpPr>
          <p:cNvPr id="566" name="Shape 56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Thanks</a:t>
            </a:r>
          </a:p>
        </p:txBody>
      </p:sp>
      <p:sp>
        <p:nvSpPr>
          <p:cNvPr id="572" name="Shape 57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573" name="Shape 573"/>
          <p:cNvSpPr txBox="1"/>
          <p:nvPr/>
        </p:nvSpPr>
        <p:spPr>
          <a:xfrm>
            <a:off x="67000" y="980225"/>
            <a:ext cx="2280600" cy="4076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>
                <a:solidFill>
                  <a:srgbClr val="000000"/>
                </a:solidFill>
              </a:rPr>
              <a:t>Roberts Lab: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Sam White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Claire Olson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Mackenzie Gavery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Emma Timmins-Schiffman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Grace Crandall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Jonathon Allen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Etilet Maipi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Samantha Adams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Hannah Wear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Jessica Richards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Katie Jackson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Andy Jasonowicz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Doug Immerman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/>
              <a:t>Megan Hintz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/>
              <a:t>Jay Dimond</a:t>
            </a:r>
          </a:p>
          <a:p>
            <a:pPr indent="-2286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Giles Goet</a:t>
            </a:r>
            <a:r>
              <a:rPr lang="en"/>
              <a:t>z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574" name="Shape 574"/>
          <p:cNvPicPr preferRelativeResize="0"/>
          <p:nvPr/>
        </p:nvPicPr>
        <p:blipFill rotWithShape="1">
          <a:blip r:embed="rId3">
            <a:alphaModFix/>
          </a:blip>
          <a:srcRect b="0" l="0" r="58321" t="10618"/>
          <a:stretch/>
        </p:blipFill>
        <p:spPr>
          <a:xfrm>
            <a:off x="7520775" y="0"/>
            <a:ext cx="1623224" cy="261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Shape 575"/>
          <p:cNvPicPr preferRelativeResize="0"/>
          <p:nvPr/>
        </p:nvPicPr>
        <p:blipFill rotWithShape="1">
          <a:blip r:embed="rId4">
            <a:alphaModFix/>
          </a:blip>
          <a:srcRect b="0" l="23160" r="10115" t="0"/>
          <a:stretch/>
        </p:blipFill>
        <p:spPr>
          <a:xfrm>
            <a:off x="5198080" y="0"/>
            <a:ext cx="2322693" cy="261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/>
          <p:cNvPicPr preferRelativeResize="0"/>
          <p:nvPr/>
        </p:nvPicPr>
        <p:blipFill rotWithShape="1">
          <a:blip r:embed="rId5">
            <a:alphaModFix/>
          </a:blip>
          <a:srcRect b="22209" l="18700" r="55075" t="0"/>
          <a:stretch/>
        </p:blipFill>
        <p:spPr>
          <a:xfrm>
            <a:off x="3633473" y="0"/>
            <a:ext cx="1564600" cy="261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Shape 577"/>
          <p:cNvPicPr preferRelativeResize="0"/>
          <p:nvPr/>
        </p:nvPicPr>
        <p:blipFill rotWithShape="1">
          <a:blip r:embed="rId6">
            <a:alphaModFix/>
          </a:blip>
          <a:srcRect b="24554" l="19703" r="24192" t="33515"/>
          <a:stretch/>
        </p:blipFill>
        <p:spPr>
          <a:xfrm>
            <a:off x="2149075" y="0"/>
            <a:ext cx="1484400" cy="197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Shape 5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25390" y="0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Thanks</a:t>
            </a:r>
          </a:p>
        </p:txBody>
      </p:sp>
      <p:sp>
        <p:nvSpPr>
          <p:cNvPr id="584" name="Shape 58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585" name="Shape 585"/>
          <p:cNvSpPr txBox="1"/>
          <p:nvPr/>
        </p:nvSpPr>
        <p:spPr>
          <a:xfrm>
            <a:off x="0" y="930925"/>
            <a:ext cx="2280600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lang="en"/>
              <a:t>Continued: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L. Christine Savolainen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Sean Bennet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Joelle Blais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Joe Stevick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Bethany Stevick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Lisa Crosson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Alicia Godersky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Lea I. Savolainen</a:t>
            </a:r>
          </a:p>
          <a:p>
            <a:pPr lvl="0" rtl="0">
              <a:spcBef>
                <a:spcPts val="600"/>
              </a:spcBef>
              <a:buNone/>
            </a:pPr>
            <a:r>
              <a:rPr lang="en">
                <a:solidFill>
                  <a:srgbClr val="000000"/>
                </a:solidFill>
              </a:rPr>
              <a:t>Photo Credits: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Jake Heare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L. Christine Savolainen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Steven Roberts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Sam Adams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/>
              <a:t>PSRF</a:t>
            </a:r>
          </a:p>
          <a:p>
            <a:pPr indent="-317500" lvl="0" marL="457200" rtl="0">
              <a:spcBef>
                <a:spcPts val="600"/>
              </a:spcBef>
              <a:buClr>
                <a:srgbClr val="000000"/>
              </a:buClr>
            </a:pPr>
            <a:r>
              <a:rPr lang="en"/>
              <a:t>NOAA Fisheries</a:t>
            </a:r>
          </a:p>
        </p:txBody>
      </p:sp>
      <p:pic>
        <p:nvPicPr>
          <p:cNvPr id="586" name="Shape 586"/>
          <p:cNvPicPr preferRelativeResize="0"/>
          <p:nvPr/>
        </p:nvPicPr>
        <p:blipFill rotWithShape="1">
          <a:blip r:embed="rId3">
            <a:alphaModFix/>
          </a:blip>
          <a:srcRect b="0" l="10410" r="0" t="35174"/>
          <a:stretch/>
        </p:blipFill>
        <p:spPr>
          <a:xfrm>
            <a:off x="6552025" y="0"/>
            <a:ext cx="2591975" cy="333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Citations</a:t>
            </a:r>
          </a:p>
        </p:txBody>
      </p:sp>
      <p:sp>
        <p:nvSpPr>
          <p:cNvPr id="592" name="Shape 59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Citations</a:t>
            </a:r>
          </a:p>
        </p:txBody>
      </p:sp>
      <p:sp>
        <p:nvSpPr>
          <p:cNvPr id="598" name="Shape 59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" name="Shape 60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Olympia Oyster - Habitat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525" y="1017725"/>
            <a:ext cx="5050475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0" y="2238362"/>
            <a:ext cx="4093500" cy="16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2400"/>
              <a:t>Hard substrate </a:t>
            </a:r>
          </a:p>
          <a:p>
            <a:pPr indent="-3810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2400"/>
              <a:t>Thermal range 5 - 25 C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" sz="2400"/>
              <a:t>Brackish to marine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/>
          <p:nvPr/>
        </p:nvSpPr>
        <p:spPr>
          <a:xfrm>
            <a:off x="2674200" y="812400"/>
            <a:ext cx="3795600" cy="3518699"/>
          </a:xfrm>
          <a:prstGeom prst="octagon">
            <a:avLst>
              <a:gd fmla="val 29289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0" name="Shape 61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Restoration - Success?</a:t>
            </a:r>
          </a:p>
        </p:txBody>
      </p:sp>
      <p:pic>
        <p:nvPicPr>
          <p:cNvPr id="616" name="Shape 6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2975" y="1017725"/>
            <a:ext cx="4161024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Shape 617"/>
          <p:cNvSpPr txBox="1"/>
          <p:nvPr/>
        </p:nvSpPr>
        <p:spPr>
          <a:xfrm>
            <a:off x="0" y="1017675"/>
            <a:ext cx="4983000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Success Defined:</a:t>
            </a:r>
          </a:p>
          <a:p>
            <a:pPr indent="-3429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1800">
                <a:solidFill>
                  <a:schemeClr val="dk1"/>
                </a:solidFill>
              </a:rPr>
              <a:t>Long Term Persistence of Populations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" sz="1800"/>
              <a:t>Survival of Outplants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" sz="1800"/>
              <a:t>Effective Reproduction Efforts</a:t>
            </a:r>
          </a:p>
          <a:p>
            <a:pPr indent="-342900" lvl="1" marL="914400" rtl="0">
              <a:spcBef>
                <a:spcPts val="0"/>
              </a:spcBef>
              <a:buSzPct val="100000"/>
              <a:buChar char="○"/>
            </a:pPr>
            <a:r>
              <a:rPr lang="en" sz="1800"/>
              <a:t>Maintain Genetic Diversity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618" name="Shape 6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Restoration - Survival Success</a:t>
            </a:r>
          </a:p>
        </p:txBody>
      </p:sp>
      <p:pic>
        <p:nvPicPr>
          <p:cNvPr id="624" name="Shape 6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3793150" cy="4125772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Shape 625"/>
          <p:cNvSpPr txBox="1"/>
          <p:nvPr/>
        </p:nvSpPr>
        <p:spPr>
          <a:xfrm>
            <a:off x="3793150" y="1017700"/>
            <a:ext cx="5350799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Short Term Survival: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Cope with immediate habitat stressors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Withstand Seasonal Variations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Long Term Survival:</a:t>
            </a:r>
          </a:p>
          <a:p>
            <a:pPr indent="-342900" lvl="0" marL="457200">
              <a:spcBef>
                <a:spcPts val="0"/>
              </a:spcBef>
              <a:buSzPct val="100000"/>
              <a:buChar char="●"/>
            </a:pPr>
            <a:r>
              <a:rPr lang="en" sz="1800"/>
              <a:t>Survive multiple spawning seasons</a:t>
            </a:r>
          </a:p>
        </p:txBody>
      </p:sp>
      <p:sp>
        <p:nvSpPr>
          <p:cNvPr id="626" name="Shape 6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Restoration - Reproductive Success</a:t>
            </a:r>
          </a:p>
        </p:txBody>
      </p:sp>
      <p:pic>
        <p:nvPicPr>
          <p:cNvPr id="632" name="Shape 632"/>
          <p:cNvPicPr preferRelativeResize="0"/>
          <p:nvPr/>
        </p:nvPicPr>
        <p:blipFill rotWithShape="1">
          <a:blip r:embed="rId3">
            <a:alphaModFix/>
          </a:blip>
          <a:srcRect b="15996" l="0" r="0" t="7539"/>
          <a:stretch/>
        </p:blipFill>
        <p:spPr>
          <a:xfrm>
            <a:off x="0" y="1017725"/>
            <a:ext cx="3384400" cy="4125772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Shape 633"/>
          <p:cNvSpPr txBox="1"/>
          <p:nvPr/>
        </p:nvSpPr>
        <p:spPr>
          <a:xfrm>
            <a:off x="3384400" y="1017600"/>
            <a:ext cx="5759699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Short Term: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Produce Viable Larvae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Long Term: 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Larvae successfully recruit back to population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Multiple Seasons of Successful Recruitment</a:t>
            </a:r>
          </a:p>
          <a:p>
            <a:pPr indent="-342900" lvl="0" marL="457200">
              <a:spcBef>
                <a:spcPts val="0"/>
              </a:spcBef>
              <a:buSzPct val="100000"/>
              <a:buChar char="●"/>
            </a:pPr>
            <a:r>
              <a:rPr lang="en" sz="1800"/>
              <a:t>Eventual Self Sustaining Population</a:t>
            </a:r>
          </a:p>
        </p:txBody>
      </p:sp>
      <p:sp>
        <p:nvSpPr>
          <p:cNvPr id="634" name="Shape 6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Restoration - Genetic Diversity Success</a:t>
            </a:r>
          </a:p>
        </p:txBody>
      </p:sp>
      <p:pic>
        <p:nvPicPr>
          <p:cNvPr id="640" name="Shape 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3973000" cy="4125799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Shape 641"/>
          <p:cNvSpPr txBox="1"/>
          <p:nvPr/>
        </p:nvSpPr>
        <p:spPr>
          <a:xfrm>
            <a:off x="3973000" y="1043425"/>
            <a:ext cx="5171100" cy="41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Short Term: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Maintain population genotypes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Long Term:</a:t>
            </a:r>
          </a:p>
          <a:p>
            <a:pPr indent="-342900" lvl="0" marL="457200">
              <a:spcBef>
                <a:spcPts val="0"/>
              </a:spcBef>
              <a:buSzPct val="100000"/>
              <a:buChar char="●"/>
            </a:pPr>
            <a:r>
              <a:rPr lang="en" sz="1800"/>
              <a:t>Support future adaptation through ensuring diversity of genotypes</a:t>
            </a:r>
          </a:p>
        </p:txBody>
      </p:sp>
      <p:sp>
        <p:nvSpPr>
          <p:cNvPr id="642" name="Shape 6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Population Supplementation - Definition</a:t>
            </a:r>
          </a:p>
        </p:txBody>
      </p:sp>
      <p:pic>
        <p:nvPicPr>
          <p:cNvPr id="648" name="Shape 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4722124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Shape 649"/>
          <p:cNvSpPr txBox="1"/>
          <p:nvPr/>
        </p:nvSpPr>
        <p:spPr>
          <a:xfrm>
            <a:off x="4722125" y="1017625"/>
            <a:ext cx="4421999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Using wild collected broodstock to produce offspring which will be outplanted into areas of interest. </a:t>
            </a:r>
          </a:p>
        </p:txBody>
      </p:sp>
      <p:sp>
        <p:nvSpPr>
          <p:cNvPr id="650" name="Shape 65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Population Supplementation - Positives</a:t>
            </a:r>
          </a:p>
        </p:txBody>
      </p:sp>
      <p:pic>
        <p:nvPicPr>
          <p:cNvPr id="656" name="Shape 6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4755573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 txBox="1"/>
          <p:nvPr/>
        </p:nvSpPr>
        <p:spPr>
          <a:xfrm>
            <a:off x="4755575" y="1017625"/>
            <a:ext cx="4388400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Actively Select Broodstock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Increase Viable Seed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Reduce Larval Losses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Introduce Beneficial Phenotypes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Enhance Competitive Ability 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Colonize Extirpated Sites</a:t>
            </a:r>
          </a:p>
          <a:p>
            <a:pPr indent="-381000" lvl="0" marL="457200">
              <a:spcBef>
                <a:spcPts val="0"/>
              </a:spcBef>
              <a:buSzPct val="100000"/>
              <a:buChar char="●"/>
            </a:pPr>
            <a:r>
              <a:rPr lang="en" sz="2400"/>
              <a:t>Improve Success of Alternate Methods</a:t>
            </a:r>
          </a:p>
        </p:txBody>
      </p:sp>
      <p:sp>
        <p:nvSpPr>
          <p:cNvPr id="658" name="Shape 65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Population Supplementation - Negatives</a:t>
            </a:r>
          </a:p>
        </p:txBody>
      </p:sp>
      <p:pic>
        <p:nvPicPr>
          <p:cNvPr id="664" name="Shape 664"/>
          <p:cNvPicPr preferRelativeResize="0"/>
          <p:nvPr/>
        </p:nvPicPr>
        <p:blipFill rotWithShape="1">
          <a:blip r:embed="rId3">
            <a:alphaModFix/>
          </a:blip>
          <a:srcRect b="0" l="21278" r="21461" t="0"/>
          <a:stretch/>
        </p:blipFill>
        <p:spPr>
          <a:xfrm>
            <a:off x="4944004" y="1017724"/>
            <a:ext cx="4199997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Shape 665"/>
          <p:cNvSpPr txBox="1"/>
          <p:nvPr/>
        </p:nvSpPr>
        <p:spPr>
          <a:xfrm>
            <a:off x="0" y="1017700"/>
            <a:ext cx="4944000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Seed Failure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Conspecific Competition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Reduced Fitness Hybrid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Domestication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Reduce Genetic Diversity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6" name="Shape 66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Restoration Suggestion - Survival Success</a:t>
            </a:r>
          </a:p>
        </p:txBody>
      </p:sp>
      <p:sp>
        <p:nvSpPr>
          <p:cNvPr id="672" name="Shape 672"/>
          <p:cNvSpPr txBox="1"/>
          <p:nvPr/>
        </p:nvSpPr>
        <p:spPr>
          <a:xfrm>
            <a:off x="0" y="1057075"/>
            <a:ext cx="5007899" cy="4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Option 2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Site: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Suitable habitat with infrequent but extreme temperature variation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Supplement: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Highly Plastic Broodstock (Oyster Bay)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Pro: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High Survival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Quickly Copes with Stressor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Con: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Susceptible to long term chronic stressors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May require higher amounts of nutrients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73" name="Shape 673"/>
          <p:cNvPicPr preferRelativeResize="0"/>
          <p:nvPr/>
        </p:nvPicPr>
        <p:blipFill rotWithShape="1">
          <a:blip r:embed="rId3">
            <a:alphaModFix/>
          </a:blip>
          <a:srcRect b="0" l="0" r="50551" t="0"/>
          <a:stretch/>
        </p:blipFill>
        <p:spPr>
          <a:xfrm>
            <a:off x="4622525" y="1017725"/>
            <a:ext cx="4521476" cy="4125649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Shape 67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Population Phenotypes - Oyster Bay: mRNA </a:t>
            </a:r>
          </a:p>
        </p:txBody>
      </p:sp>
      <p:pic>
        <p:nvPicPr>
          <p:cNvPr id="680" name="Shape 6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4547576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Shape 681"/>
          <p:cNvSpPr txBox="1"/>
          <p:nvPr/>
        </p:nvSpPr>
        <p:spPr>
          <a:xfrm>
            <a:off x="5051275" y="1284100"/>
            <a:ext cx="3653700" cy="3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Gene Expression Observations: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Reduced Bone Morphogenic Protein 2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Reduced Growth-receptor bound protein 2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Increased Histone 2A.v variant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Findings Suggest: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Fast Response to Stress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High Phenotypic Plasticity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2" name="Shape 68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Olympia Oysters </a:t>
            </a:r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3800" y="1017725"/>
            <a:ext cx="5070197" cy="41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0" y="1017650"/>
            <a:ext cx="4073700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200000"/>
              </a:lnSpc>
              <a:spcBef>
                <a:spcPts val="0"/>
              </a:spcBef>
              <a:buSzPct val="100000"/>
              <a:buChar char="●"/>
            </a:pPr>
            <a:r>
              <a:rPr lang="en" sz="2400"/>
              <a:t>West Coast native</a:t>
            </a: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buSzPct val="100000"/>
              <a:buChar char="●"/>
            </a:pPr>
            <a:r>
              <a:rPr lang="en" sz="2400"/>
              <a:t>$25 /lb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buSzPct val="100000"/>
              <a:buChar char="●"/>
            </a:pPr>
            <a:r>
              <a:rPr lang="en" sz="2400"/>
              <a:t>Decline due to:</a:t>
            </a:r>
          </a:p>
          <a:p>
            <a:pPr indent="-381000" lvl="1" marL="914400" rtl="0">
              <a:lnSpc>
                <a:spcPct val="100000"/>
              </a:lnSpc>
              <a:spcBef>
                <a:spcPts val="0"/>
              </a:spcBef>
              <a:buSzPct val="100000"/>
              <a:buChar char="○"/>
            </a:pPr>
            <a:r>
              <a:rPr lang="en" sz="2400"/>
              <a:t>Overharvesting</a:t>
            </a:r>
          </a:p>
          <a:p>
            <a:pPr indent="-381000" lvl="1" marL="914400" rtl="0">
              <a:spcBef>
                <a:spcPts val="0"/>
              </a:spcBef>
              <a:buSzPct val="100000"/>
              <a:buChar char="○"/>
            </a:pPr>
            <a:r>
              <a:rPr lang="en" sz="2400"/>
              <a:t>Habitat Loss</a:t>
            </a:r>
          </a:p>
          <a:p>
            <a:pPr indent="-381000" lvl="1" marL="914400" rtl="0">
              <a:spcBef>
                <a:spcPts val="0"/>
              </a:spcBef>
              <a:buSzPct val="100000"/>
              <a:buChar char="○"/>
            </a:pPr>
            <a:r>
              <a:rPr lang="en" sz="2400"/>
              <a:t>Invasive Species</a:t>
            </a:r>
          </a:p>
          <a:p>
            <a:pPr indent="-381000" lvl="1" marL="914400" rtl="0">
              <a:spcBef>
                <a:spcPts val="0"/>
              </a:spcBef>
              <a:buSzPct val="100000"/>
              <a:buChar char="○"/>
            </a:pPr>
            <a:r>
              <a:rPr lang="en" sz="2400"/>
              <a:t>Pollution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Population Phenotypes - Dabob Bay</a:t>
            </a:r>
          </a:p>
        </p:txBody>
      </p:sp>
      <p:pic>
        <p:nvPicPr>
          <p:cNvPr id="688" name="Shape 6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4093525" cy="4125772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Shape 689"/>
          <p:cNvSpPr txBox="1"/>
          <p:nvPr/>
        </p:nvSpPr>
        <p:spPr>
          <a:xfrm>
            <a:off x="4093525" y="1213150"/>
            <a:ext cx="4810199" cy="376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Observed Traits: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800"/>
              <a:t>Highest Survival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800"/>
              <a:t>Smallest Size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800"/>
              <a:t>Smallest Brooding Female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Possible Causes: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Adaptation to extreme conditions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Energy Budget Tradeoffs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Favor Survival over Growth/Reproduction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90" name="Shape 69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Population Phenotypes - Fidalgo Bay</a:t>
            </a:r>
          </a:p>
        </p:txBody>
      </p:sp>
      <p:pic>
        <p:nvPicPr>
          <p:cNvPr id="696" name="Shape 696"/>
          <p:cNvPicPr preferRelativeResize="0"/>
          <p:nvPr/>
        </p:nvPicPr>
        <p:blipFill rotWithShape="1">
          <a:blip r:embed="rId3">
            <a:alphaModFix/>
          </a:blip>
          <a:srcRect b="0" l="38916" r="0" t="28124"/>
          <a:stretch/>
        </p:blipFill>
        <p:spPr>
          <a:xfrm>
            <a:off x="0" y="1017725"/>
            <a:ext cx="4249600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Shape 697"/>
          <p:cNvSpPr txBox="1"/>
          <p:nvPr/>
        </p:nvSpPr>
        <p:spPr>
          <a:xfrm>
            <a:off x="4632700" y="1135125"/>
            <a:ext cx="4511400" cy="4008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Observed Traits: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800"/>
              <a:t>Largest Growth in Southern Bays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Possible Causes: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Adapted to Cooler Habitat </a:t>
            </a:r>
          </a:p>
          <a:p>
            <a:pPr indent="-342900" lvl="0" marL="457200">
              <a:spcBef>
                <a:spcPts val="0"/>
              </a:spcBef>
              <a:buSzPct val="100000"/>
              <a:buChar char="●"/>
            </a:pPr>
            <a:r>
              <a:rPr lang="en" sz="1800"/>
              <a:t>Improved Feeding and Energy Efficiency</a:t>
            </a:r>
          </a:p>
        </p:txBody>
      </p:sp>
      <p:sp>
        <p:nvSpPr>
          <p:cNvPr id="698" name="Shape 69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Population Phenotypes - Oyster Bay</a:t>
            </a:r>
          </a:p>
        </p:txBody>
      </p:sp>
      <p:pic>
        <p:nvPicPr>
          <p:cNvPr id="704" name="Shape 704"/>
          <p:cNvPicPr preferRelativeResize="0"/>
          <p:nvPr/>
        </p:nvPicPr>
        <p:blipFill rotWithShape="1">
          <a:blip r:embed="rId3">
            <a:alphaModFix/>
          </a:blip>
          <a:srcRect b="0" l="6594" r="39172" t="0"/>
          <a:stretch/>
        </p:blipFill>
        <p:spPr>
          <a:xfrm>
            <a:off x="0" y="1017725"/>
            <a:ext cx="4242498" cy="4125899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Shape 705"/>
          <p:cNvSpPr txBox="1"/>
          <p:nvPr/>
        </p:nvSpPr>
        <p:spPr>
          <a:xfrm>
            <a:off x="4242500" y="1017725"/>
            <a:ext cx="4901400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Observed Traits: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800"/>
              <a:t>Highest Amount of Broods Produced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800"/>
              <a:t>Earliest Season Broods 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800"/>
              <a:t>Fast Response to Stress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Possible Causes: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Increased Competition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Consistently Warm Water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●"/>
            </a:pPr>
            <a:r>
              <a:rPr lang="en" sz="1800"/>
              <a:t>High Phenotypic Plasticity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706" name="Shape 70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Stock Structure - Definition</a:t>
            </a:r>
          </a:p>
        </p:txBody>
      </p:sp>
      <p:sp>
        <p:nvSpPr>
          <p:cNvPr id="712" name="Shape 7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Population Phenotypes - Oyster Bay</a:t>
            </a:r>
          </a:p>
        </p:txBody>
      </p:sp>
      <p:pic>
        <p:nvPicPr>
          <p:cNvPr id="718" name="Shape 718"/>
          <p:cNvPicPr preferRelativeResize="0"/>
          <p:nvPr/>
        </p:nvPicPr>
        <p:blipFill rotWithShape="1">
          <a:blip r:embed="rId3">
            <a:alphaModFix/>
          </a:blip>
          <a:srcRect b="0" l="6594" r="39172" t="0"/>
          <a:stretch/>
        </p:blipFill>
        <p:spPr>
          <a:xfrm>
            <a:off x="0" y="1017725"/>
            <a:ext cx="4242498" cy="4125899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Shape 719"/>
          <p:cNvSpPr txBox="1"/>
          <p:nvPr/>
        </p:nvSpPr>
        <p:spPr>
          <a:xfrm>
            <a:off x="4242500" y="1017725"/>
            <a:ext cx="4901400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Observed Traits: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800"/>
              <a:t>Highest Amount of Broods Produced</a:t>
            </a:r>
          </a:p>
          <a:p>
            <a:pPr indent="-3429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1800"/>
              <a:t>Earliest Season Broods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en" sz="2400"/>
              <a:t>Stress resilience project elucidated underlying expression profile differences. </a:t>
            </a:r>
          </a:p>
        </p:txBody>
      </p:sp>
      <p:sp>
        <p:nvSpPr>
          <p:cNvPr id="720" name="Shape 72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Reciprocal Transplant - Monitoring</a:t>
            </a:r>
          </a:p>
        </p:txBody>
      </p:sp>
      <p:pic>
        <p:nvPicPr>
          <p:cNvPr id="726" name="Shape 7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4207098" cy="41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Shape 727"/>
          <p:cNvSpPr txBox="1"/>
          <p:nvPr/>
        </p:nvSpPr>
        <p:spPr>
          <a:xfrm>
            <a:off x="4207100" y="1017850"/>
            <a:ext cx="4936799" cy="41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4 Sites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1 Year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Temperature Loggers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Visited at Regular Intervals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Spawning Season visited weekly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Data Collected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Mortality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Size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Number of Brooding Females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Size of Brooding Females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Sampling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Pre Outplant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Post Mortality Event</a:t>
            </a:r>
          </a:p>
          <a:p>
            <a:pPr indent="-228600" lvl="1" marL="914400" rtl="0">
              <a:spcBef>
                <a:spcPts val="0"/>
              </a:spcBef>
              <a:buChar char="○"/>
            </a:pPr>
            <a:r>
              <a:rPr lang="en"/>
              <a:t>1 Year Post Outplant</a:t>
            </a:r>
          </a:p>
        </p:txBody>
      </p:sp>
      <p:sp>
        <p:nvSpPr>
          <p:cNvPr id="728" name="Shape 72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Stock Structure - Survival</a:t>
            </a:r>
          </a:p>
        </p:txBody>
      </p:sp>
      <p:sp>
        <p:nvSpPr>
          <p:cNvPr id="734" name="Shape 7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Reciprocal Transplant - Results: Temperatures</a:t>
            </a:r>
          </a:p>
        </p:txBody>
      </p:sp>
      <p:pic>
        <p:nvPicPr>
          <p:cNvPr id="740" name="Shape 7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4306349" cy="41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Shape 7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6350" y="1017725"/>
            <a:ext cx="4837648" cy="41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Shape 7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Stock Structure - Growth</a:t>
            </a:r>
          </a:p>
        </p:txBody>
      </p:sp>
      <p:sp>
        <p:nvSpPr>
          <p:cNvPr id="748" name="Shape 7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Stock Structure - Reproduction</a:t>
            </a:r>
          </a:p>
        </p:txBody>
      </p:sp>
      <p:sp>
        <p:nvSpPr>
          <p:cNvPr id="754" name="Shape 75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Olympia Oyster - Puget Sound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675" y="0"/>
            <a:ext cx="38373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0" y="1939650"/>
            <a:ext cx="5297399" cy="12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200000"/>
              </a:lnSpc>
              <a:spcBef>
                <a:spcPts val="0"/>
              </a:spcBef>
              <a:buSzPct val="100000"/>
              <a:buChar char="●"/>
            </a:pPr>
            <a:r>
              <a:rPr lang="en" sz="2400"/>
              <a:t>Historic:  13.4-26.7% </a:t>
            </a:r>
          </a:p>
          <a:p>
            <a:pPr indent="-381000" lvl="0" marL="457200" rtl="0">
              <a:lnSpc>
                <a:spcPct val="200000"/>
              </a:lnSpc>
              <a:spcBef>
                <a:spcPts val="0"/>
              </a:spcBef>
              <a:buSzPct val="100000"/>
              <a:buChar char="●"/>
            </a:pPr>
            <a:r>
              <a:rPr lang="en" sz="2400"/>
              <a:t>Current:  &lt;5%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Olympia Oyster - Restoration</a:t>
            </a:r>
          </a:p>
        </p:txBody>
      </p:sp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b="86118" l="7791" r="23257" t="3095"/>
          <a:stretch/>
        </p:blipFill>
        <p:spPr>
          <a:xfrm>
            <a:off x="0" y="1277500"/>
            <a:ext cx="3953675" cy="86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522875"/>
            <a:ext cx="3953675" cy="11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Shape 108"/>
          <p:cNvSpPr txBox="1"/>
          <p:nvPr/>
        </p:nvSpPr>
        <p:spPr>
          <a:xfrm>
            <a:off x="3953700" y="1183800"/>
            <a:ext cx="5190300" cy="3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Washington Shellfish Initiative: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Restore 19 populations by 2022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  <a:buChar char="●"/>
            </a:pPr>
            <a:r>
              <a:rPr lang="en"/>
              <a:t>Create hatchery breeding program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/>
              <a:t>Puget Sound Restoration Fund: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Char char="●"/>
            </a:pPr>
            <a:r>
              <a:rPr lang="en"/>
              <a:t>Kenneth K Chew Center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2 of 19 sites 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20 of 100 acres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Restoration - Methods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8725" y="1017725"/>
            <a:ext cx="5185274" cy="193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725" y="2952825"/>
            <a:ext cx="5185274" cy="21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Shape 117"/>
          <p:cNvSpPr txBox="1"/>
          <p:nvPr/>
        </p:nvSpPr>
        <p:spPr>
          <a:xfrm>
            <a:off x="0" y="1017725"/>
            <a:ext cx="5150399" cy="15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Habitat restoration: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Shell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●"/>
            </a:pPr>
            <a:r>
              <a:rPr lang="en" sz="2400"/>
              <a:t>Habitat modification 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0" y="2717175"/>
            <a:ext cx="5150399" cy="1808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Supplementation:</a:t>
            </a:r>
          </a:p>
          <a:p>
            <a:pPr indent="-3810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2400">
                <a:solidFill>
                  <a:schemeClr val="dk1"/>
                </a:solidFill>
              </a:rPr>
              <a:t>Transplantation</a:t>
            </a:r>
          </a:p>
          <a:p>
            <a:pPr indent="-381000" lvl="0" marL="457200" rtl="0">
              <a:spcBef>
                <a:spcPts val="0"/>
              </a:spcBef>
              <a:buClr>
                <a:schemeClr val="dk1"/>
              </a:buClr>
              <a:buSzPct val="100000"/>
              <a:buChar char="●"/>
            </a:pPr>
            <a:r>
              <a:rPr lang="en" sz="2400">
                <a:solidFill>
                  <a:schemeClr val="dk1"/>
                </a:solidFill>
              </a:rPr>
              <a:t>Seed outplant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2317650"/>
            <a:ext cx="8520599" cy="508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How diverse are Puget Sound Olympia oyster populations?</a:t>
            </a:r>
          </a:p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